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5" r:id="rId2"/>
    <p:sldId id="284" r:id="rId3"/>
    <p:sldId id="262" r:id="rId4"/>
    <p:sldId id="298" r:id="rId5"/>
    <p:sldId id="299" r:id="rId6"/>
    <p:sldId id="296" r:id="rId7"/>
  </p:sldIdLst>
  <p:sldSz cx="12192000" cy="6858000"/>
  <p:notesSz cx="6858000" cy="9144000"/>
  <p:defaultTextStyle>
    <a:defPPr>
      <a:defRPr lang="en-US"/>
    </a:defPPr>
    <a:lvl1pPr marL="0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1pPr>
    <a:lvl2pPr marL="544139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2pPr>
    <a:lvl3pPr marL="1088279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3pPr>
    <a:lvl4pPr marL="1632418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4pPr>
    <a:lvl5pPr marL="2176558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5pPr>
    <a:lvl6pPr marL="2720696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6pPr>
    <a:lvl7pPr marL="3264836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7pPr>
    <a:lvl8pPr marL="3808976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8pPr>
    <a:lvl9pPr marL="4353115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93E"/>
    <a:srgbClr val="FFDE00"/>
    <a:srgbClr val="D8C726"/>
    <a:srgbClr val="C4DD88"/>
    <a:srgbClr val="00539B"/>
    <a:srgbClr val="F01D27"/>
    <a:srgbClr val="77BD43"/>
    <a:srgbClr val="F081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90" autoAdjust="0"/>
    <p:restoredTop sz="96241" autoAdjust="0"/>
  </p:normalViewPr>
  <p:slideViewPr>
    <p:cSldViewPr showGuides="1">
      <p:cViewPr>
        <p:scale>
          <a:sx n="108" d="100"/>
          <a:sy n="108" d="100"/>
        </p:scale>
        <p:origin x="312" y="5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48" d="100"/>
          <a:sy n="48" d="100"/>
        </p:scale>
        <p:origin x="-2724" y="-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23/3/2023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23/3/2023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1pPr>
    <a:lvl2pPr marL="544139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2pPr>
    <a:lvl3pPr marL="1088279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3pPr>
    <a:lvl4pPr marL="1632418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4pPr>
    <a:lvl5pPr marL="2176558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5pPr>
    <a:lvl6pPr marL="2720696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6pPr>
    <a:lvl7pPr marL="3264836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7pPr>
    <a:lvl8pPr marL="3808976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8pPr>
    <a:lvl9pPr marL="4353115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4698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2AB3C50-0815-4E72-B5C0-4CC01800180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D6D95E-88C9-4F51-9A96-C6DC690C4E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670AC6F-A8DE-43B1-AB32-8BCC2ADD0A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1510" y="184205"/>
            <a:ext cx="2700330" cy="217696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chemeClr val="bg1"/>
                </a:solidFill>
              </a:defRPr>
            </a:lvl1pPr>
            <a:lvl2pPr marL="101256" indent="0" algn="l">
              <a:buFontTx/>
              <a:buNone/>
              <a:defRPr sz="984"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[Current Date]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8D68E9-7018-4336-9CC4-C1AD98D094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981" y="1428599"/>
            <a:ext cx="3912001" cy="400080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98FB25-7404-4D17-BC12-C5C5BD3F89C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CB9713-6169-4BCA-998A-1ECD71372D8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AU"/>
              <a:t>The Fibery Library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157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 Cr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14596" y="1391440"/>
            <a:ext cx="6853375" cy="345544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38F6-0EA2-4AD3-A861-786EE93C8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C3957F-CBD5-45F4-9139-BE2AD9F3D7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7466EE-1402-4AD3-84F3-D1DF7AB79A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7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14596" y="1391440"/>
            <a:ext cx="6853375" cy="345544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38F6-0EA2-4AD3-A861-786EE93C8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4CC70461-48C5-43F7-8FBF-36F351503D81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014594" y="4925838"/>
            <a:ext cx="2939950" cy="1567102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945B0B-FD87-427B-B1C8-DF115B45F6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054FC01-F717-4A46-B98F-96CECAD73C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41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36129" y="257"/>
            <a:ext cx="7155873" cy="685774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7A19B3-ADC4-46A3-BF00-57B86B7CFA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560" y="246362"/>
            <a:ext cx="1288500" cy="13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17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Text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2"/>
            <a:ext cx="7155873" cy="685774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1383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747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B49BA5-9018-4446-A86F-4EE58D7173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7A19B3-ADC4-46A3-BF00-57B86B7CFA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7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B83DCC-83B4-4DDF-A2DD-53EA890722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560" y="246362"/>
            <a:ext cx="1288500" cy="1349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7A19B3-ADC4-46A3-BF00-57B86B7CFA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6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34298" y="2367188"/>
            <a:ext cx="7425906" cy="4126295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21508" y="2365636"/>
            <a:ext cx="3708586" cy="4126295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A15CE4-9C5B-4DD4-9334-613E584A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210B5A-E47F-4858-B45E-5B1BEE8B2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2C6C2-929C-48AB-A46A-05FC0AD94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08A26F-06F2-4E9D-90D3-59B5F05170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F2FEF4-AC70-4D84-9B67-5A54BD0F33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8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1508" y="2365638"/>
            <a:ext cx="7441994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8141451" y="2365639"/>
            <a:ext cx="3712953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4D7C67-E5F6-43C5-997F-6434DA21F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584D73-4796-4164-B818-FA3C28E0B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262CB5-7592-412B-8108-8BFA3C6D8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40F9683-AEE5-4C7C-8337-8F0333B05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A82EE6-5B2A-4D35-9636-3FF0F8DEBC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2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1511" y="2365636"/>
            <a:ext cx="11543658" cy="197469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38777" y="4495699"/>
            <a:ext cx="11543658" cy="1974696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6DFF93-5525-475A-BA2F-1F0C4F78D56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DE2A29-28F0-4172-8807-541DB74FB84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E7CF56-F1E5-4795-9265-7AD96EC856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89AB79-1006-4785-9565-5855A6C464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AE5D8E-5794-4172-9477-A462C7ED67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64" y="257"/>
            <a:ext cx="7193436" cy="685774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352C9B-A878-4E28-8F19-9BFE09A0DF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CFD2763-69FC-4FBC-A018-A5B79D9BF1C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677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F88F8E-C995-44E9-88C3-777D604D7D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64" y="257"/>
            <a:ext cx="7193436" cy="685774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22DE8C-193B-40D2-86E4-37390E84CC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2B9284-71F9-4742-8BC8-CBD640B6E8C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1224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10" y="1413894"/>
            <a:ext cx="10896586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829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[Presentation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3327723"/>
            <a:ext cx="10901097" cy="1819999"/>
          </a:xfrm>
        </p:spPr>
        <p:txBody>
          <a:bodyPr>
            <a:normAutofit/>
          </a:bodyPr>
          <a:lstStyle>
            <a:lvl1pPr marL="0" indent="0">
              <a:buNone/>
              <a:defRPr sz="4079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[Presenter Name]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3B3AAE-1896-4A98-A246-9A4E80DA4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8A2211-08DC-44ED-BA4C-EA9B5E049F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6E66D3-31E0-4E7E-974A-CBAF78AFBE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64" y="130"/>
            <a:ext cx="7193436" cy="685774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8D64DB-0525-4239-B7EF-7462FB2A80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135A38-8B72-4CF7-A576-8AB549768E0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54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37C1B2-371D-4FFC-9EBF-0783BD761A79}"/>
              </a:ext>
            </a:extLst>
          </p:cNvPr>
          <p:cNvSpPr/>
          <p:nvPr userDrawn="1"/>
        </p:nvSpPr>
        <p:spPr>
          <a:xfrm>
            <a:off x="5090766" y="0"/>
            <a:ext cx="710873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27E38-93E1-4C04-83A5-FBD94BE75C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751525" y="1108171"/>
            <a:ext cx="1787218" cy="4683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F6DF0E0-E4B3-49BF-A9CB-B5C1AC69E3A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62FCC1-F0E2-4D15-B831-1642D56F9DA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633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37C1B2-371D-4FFC-9EBF-0783BD761A79}"/>
              </a:ext>
            </a:extLst>
          </p:cNvPr>
          <p:cNvSpPr/>
          <p:nvPr userDrawn="1"/>
        </p:nvSpPr>
        <p:spPr>
          <a:xfrm>
            <a:off x="5090766" y="0"/>
            <a:ext cx="7108737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605E55-8F6E-49C2-A14D-4F7EA9A247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681536" y="1396696"/>
            <a:ext cx="3951494" cy="3976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49E37B-FA5B-427F-9B9C-C22AEEF464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6D3671-8BF4-4081-90DB-6B512B6793F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740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37C1B2-371D-4FFC-9EBF-0783BD761A79}"/>
              </a:ext>
            </a:extLst>
          </p:cNvPr>
          <p:cNvSpPr/>
          <p:nvPr userDrawn="1"/>
        </p:nvSpPr>
        <p:spPr>
          <a:xfrm>
            <a:off x="5090766" y="0"/>
            <a:ext cx="7108737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36A6A2-B679-4575-A369-2D9B0C8811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246751" y="1126129"/>
            <a:ext cx="2724017" cy="47493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9B8E51D-8667-4AE7-98D9-FD5D60E1E0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C0D460-F225-460B-BB60-8A162372132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082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09" y="1352808"/>
            <a:ext cx="11537524" cy="4417585"/>
          </a:xfrm>
        </p:spPr>
        <p:txBody>
          <a:bodyPr anchor="ctr">
            <a:noAutofit/>
          </a:bodyPr>
          <a:lstStyle>
            <a:lvl1pPr algn="ctr">
              <a:lnSpc>
                <a:spcPct val="110000"/>
              </a:lnSpc>
              <a:defRPr sz="3200" b="0" i="0">
                <a:solidFill>
                  <a:schemeClr val="bg1"/>
                </a:solidFill>
                <a:latin typeface="National 2 Medium" charset="0"/>
                <a:ea typeface="National 2 Medium" charset="0"/>
                <a:cs typeface="National 2 Medium" charset="0"/>
              </a:defRPr>
            </a:lvl1pPr>
          </a:lstStyle>
          <a:p>
            <a:r>
              <a:rPr lang="en-US" dirty="0"/>
              <a:t>“[Quote text]”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9" y="5848948"/>
            <a:ext cx="11546006" cy="216889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bg1"/>
                </a:solidFill>
                <a:latin typeface="National 2 Medium" charset="0"/>
                <a:ea typeface="National 2 Medium" charset="0"/>
                <a:cs typeface="National 2 Medium" charset="0"/>
              </a:defRPr>
            </a:lvl1pPr>
          </a:lstStyle>
          <a:p>
            <a:pPr lvl="0"/>
            <a:r>
              <a:rPr lang="en-US" dirty="0"/>
              <a:t>[Full name]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828162-76A4-4AEF-9328-B54FAF065B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3029" y="6038901"/>
            <a:ext cx="11546006" cy="2171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[Position]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03E30FE-911C-4ADA-B031-2626594EC7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3744D0-0577-40DE-9622-1088015D05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2BB920-9A5A-4DA9-9ECA-1DF946B9A68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AU"/>
              <a:t>The Fibery Library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358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C4DD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09" y="1352808"/>
            <a:ext cx="11537524" cy="4417585"/>
          </a:xfrm>
        </p:spPr>
        <p:txBody>
          <a:bodyPr anchor="ctr">
            <a:noAutofit/>
          </a:bodyPr>
          <a:lstStyle>
            <a:lvl1pPr algn="ctr">
              <a:lnSpc>
                <a:spcPct val="110000"/>
              </a:lnSpc>
              <a:defRPr sz="3164" b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“[Quote text]”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9" y="5848948"/>
            <a:ext cx="11546006" cy="216889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accent1"/>
                </a:solidFill>
                <a:latin typeface="National 2 Medium" charset="0"/>
                <a:ea typeface="National 2 Medium" charset="0"/>
                <a:cs typeface="National 2 Medium" charset="0"/>
              </a:defRPr>
            </a:lvl1pPr>
          </a:lstStyle>
          <a:p>
            <a:pPr lvl="0"/>
            <a:r>
              <a:rPr lang="en-US" dirty="0"/>
              <a:t>[Full name]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828162-76A4-4AEF-9328-B54FAF065B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3029" y="6038901"/>
            <a:ext cx="11546006" cy="2171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[Position]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5B8BFB0-2A25-45AC-80CE-669E6F62BC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BF33D4B-5C12-45EC-88B7-C00C2123C8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24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71191" y="2246444"/>
            <a:ext cx="7849618" cy="2531891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118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[Thank you or sign off]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D5A8B4-6E78-422A-AF69-97326A6A7C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D54034-1F98-4E5C-A6EA-29A8353505A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9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5673CE-2DC8-4BC7-8474-7FD9AEAE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8B1A7F-3E6C-4BDA-A873-12B2FD961F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0EA49-7B36-455E-A863-61CF191F59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F0F960-7B3B-462A-AC2C-5591D20826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EE6E5A-4BD9-4D77-8176-009D70AE84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0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10527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</p:spTree>
    <p:extLst>
      <p:ext uri="{BB962C8B-B14F-4D97-AF65-F5344CB8AC3E}">
        <p14:creationId xmlns:p14="http://schemas.microsoft.com/office/powerpoint/2010/main" val="404147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09" y="1413894"/>
            <a:ext cx="7849618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11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[Section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2365639"/>
            <a:ext cx="7852868" cy="1620391"/>
          </a:xfrm>
        </p:spPr>
        <p:txBody>
          <a:bodyPr>
            <a:noAutofit/>
          </a:bodyPr>
          <a:lstStyle>
            <a:lvl1pPr marL="0" indent="0">
              <a:buNone/>
              <a:defRPr sz="28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 Information]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F41DB6-5AEA-408D-A5BF-F2AA2A9AA0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400AA1C-D441-4635-902A-1D054715368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47D3B9-F438-E24F-9DFF-6C0E3C11CA7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8915400" y="819552"/>
            <a:ext cx="2108111" cy="552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80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11" y="1413894"/>
            <a:ext cx="7389409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11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[Section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2365639"/>
            <a:ext cx="7392468" cy="1620391"/>
          </a:xfrm>
        </p:spPr>
        <p:txBody>
          <a:bodyPr>
            <a:noAutofit/>
          </a:bodyPr>
          <a:lstStyle>
            <a:lvl1pPr marL="0" indent="0">
              <a:buNone/>
              <a:defRPr sz="28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 Information]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700A36-47BB-4418-B306-3E7E3AC14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86510" y="1426524"/>
            <a:ext cx="2724017" cy="47493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E12473B-6F9B-4A83-8856-23C5641F05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F56D179-7759-497B-8880-790CAAFA956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103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11" y="1413894"/>
            <a:ext cx="7389409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11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[Section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2365639"/>
            <a:ext cx="7392468" cy="1620391"/>
          </a:xfrm>
        </p:spPr>
        <p:txBody>
          <a:bodyPr>
            <a:noAutofit/>
          </a:bodyPr>
          <a:lstStyle>
            <a:lvl1pPr marL="0" indent="0">
              <a:buNone/>
              <a:defRPr sz="28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 Information]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C725145-F8C2-435E-83DA-3C6BFFE3B3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91889" y="2389194"/>
            <a:ext cx="2774745" cy="27923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A09E0F-9A3D-42E9-BF40-D380876817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F43727-5D9C-4050-8B4D-49535AB73D8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94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6EFBB34-E7A6-446F-8461-EDE7FE5D0D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11546007" cy="41273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8288C-36FD-45F0-A3A9-71488442593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383047" y="184261"/>
            <a:ext cx="7425906" cy="217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AU"/>
              <a:t>The Fibery Library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57881E-E143-4217-816A-8C4E380EDD7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07" y="2365635"/>
            <a:ext cx="5636938" cy="4127304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30577" y="2365635"/>
            <a:ext cx="5636938" cy="4127304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37B9FB-8EDC-4415-A524-2F201C5737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47635-3CC7-4ECB-95A2-A2A3336B00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B0B422-09F3-401B-BCC9-0BD19CBF8F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79A268-DC64-46CE-B24E-6EA4998BFC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07" y="2365635"/>
            <a:ext cx="5636938" cy="4127304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30577" y="2365635"/>
            <a:ext cx="5636938" cy="4127304"/>
          </a:xfrm>
        </p:spPr>
        <p:txBody>
          <a:bodyPr>
            <a:normAutofit/>
          </a:bodyPr>
          <a:lstStyle>
            <a:lvl1pPr marL="202512" indent="-202512">
              <a:buFont typeface="+mj-lt"/>
              <a:buAutoNum type="arabi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1pPr>
            <a:lvl2pPr marL="405023" indent="-202512">
              <a:buFont typeface="+mj-lt"/>
              <a:buAutoNum type="alphaL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2pPr>
            <a:lvl3pPr marL="607535" indent="-202046">
              <a:buFont typeface="+mj-lt"/>
              <a:buAutoNum type="romanL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3pPr>
            <a:lvl4pPr marL="810046" indent="-202512">
              <a:buFont typeface="+mj-lt"/>
              <a:buAutoNum type="arabi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4pPr>
            <a:lvl5pPr marL="1012558" indent="-202512">
              <a:buFont typeface="+mj-lt"/>
              <a:buAutoNum type="alphaLcPeriod"/>
              <a:defRPr lang="en-US" sz="1600" b="0" i="0" dirty="0">
                <a:latin typeface="National 2" charset="0"/>
                <a:ea typeface="National 2" charset="0"/>
                <a:cs typeface="National 2" charset="0"/>
              </a:defRPr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37B9FB-8EDC-4415-A524-2F201C5737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47635-3CC7-4ECB-95A2-A2A3336B00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222980-9FEA-47AB-8160-1C29597532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59DED6-E107-4AF2-B3B8-51B167296C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41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14596" y="1391443"/>
            <a:ext cx="6853375" cy="5101499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38F6-0EA2-4AD3-A861-786EE93C8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77E974-6222-4E14-8F53-1A35F8F2DE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A0BD44-827B-47CD-8BFA-2A4BD387B40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6425" y="1391440"/>
            <a:ext cx="11546007" cy="92350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1508" y="2365585"/>
            <a:ext cx="11546007" cy="413525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3047" y="184261"/>
            <a:ext cx="7425906" cy="217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 b="0" i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1pPr>
          </a:lstStyle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41686" y="6551473"/>
            <a:ext cx="523374" cy="217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84">
                <a:solidFill>
                  <a:schemeClr val="accent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2" r:id="rId2"/>
    <p:sldLayoutId id="2147483764" r:id="rId3"/>
    <p:sldLayoutId id="2147483765" r:id="rId4"/>
    <p:sldLayoutId id="2147483766" r:id="rId5"/>
    <p:sldLayoutId id="2147483650" r:id="rId6"/>
    <p:sldLayoutId id="2147483652" r:id="rId7"/>
    <p:sldLayoutId id="2147483779" r:id="rId8"/>
    <p:sldLayoutId id="2147483761" r:id="rId9"/>
    <p:sldLayoutId id="2147483767" r:id="rId10"/>
    <p:sldLayoutId id="2147483768" r:id="rId11"/>
    <p:sldLayoutId id="2147483769" r:id="rId12"/>
    <p:sldLayoutId id="2147483770" r:id="rId13"/>
    <p:sldLayoutId id="2147483782" r:id="rId14"/>
    <p:sldLayoutId id="2147483777" r:id="rId15"/>
    <p:sldLayoutId id="2147483778" r:id="rId16"/>
    <p:sldLayoutId id="2147483728" r:id="rId17"/>
    <p:sldLayoutId id="2147483773" r:id="rId18"/>
    <p:sldLayoutId id="2147483771" r:id="rId19"/>
    <p:sldLayoutId id="2147483772" r:id="rId20"/>
    <p:sldLayoutId id="2147483774" r:id="rId21"/>
    <p:sldLayoutId id="2147483776" r:id="rId22"/>
    <p:sldLayoutId id="2147483775" r:id="rId23"/>
    <p:sldLayoutId id="2147483780" r:id="rId24"/>
    <p:sldLayoutId id="2147483781" r:id="rId25"/>
    <p:sldLayoutId id="2147483783" r:id="rId26"/>
    <p:sldLayoutId id="2147483654" r:id="rId27"/>
    <p:sldLayoutId id="2147483655" r:id="rId2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42974" rtl="0" eaLnBrk="1" latinLnBrk="0" hangingPunct="1">
        <a:lnSpc>
          <a:spcPct val="85000"/>
        </a:lnSpc>
        <a:spcBef>
          <a:spcPct val="0"/>
        </a:spcBef>
        <a:buNone/>
        <a:defRPr sz="3200" b="0" i="0" kern="1200">
          <a:solidFill>
            <a:schemeClr val="accent1"/>
          </a:solidFill>
          <a:latin typeface="National 2 Medium" charset="0"/>
          <a:ea typeface="National 2 Medium" charset="0"/>
          <a:cs typeface="National 2 Medium" charset="0"/>
        </a:defRPr>
      </a:lvl1pPr>
    </p:titleStyle>
    <p:bodyStyle>
      <a:lvl1pPr marL="1828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1pPr>
      <a:lvl2pPr marL="6400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2pPr>
      <a:lvl3pPr marL="10972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3pPr>
      <a:lvl4pPr marL="15544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 baseline="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4pPr>
      <a:lvl5pPr marL="2011680" indent="-285750" algn="l" defTabSz="642974" rtl="0" eaLnBrk="1" latinLnBrk="0" hangingPunct="1">
        <a:spcBef>
          <a:spcPts val="422"/>
        </a:spcBef>
        <a:spcAft>
          <a:spcPts val="211"/>
        </a:spcAft>
        <a:buClr>
          <a:schemeClr val="accent1"/>
        </a:buClr>
        <a:buFont typeface="Arial" charset="0"/>
        <a:buChar char="•"/>
        <a:defRPr sz="1406" b="0" i="0" kern="1200" baseline="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5pPr>
      <a:lvl6pPr marL="24688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itchFamily="34" charset="0"/>
        <a:buChar char="•"/>
        <a:defRPr sz="1406" kern="1200" baseline="0">
          <a:solidFill>
            <a:schemeClr val="accent1"/>
          </a:solidFill>
          <a:latin typeface="+mn-lt"/>
          <a:ea typeface="+mn-ea"/>
          <a:cs typeface="+mn-cs"/>
        </a:defRPr>
      </a:lvl6pPr>
      <a:lvl7pPr marL="2089666" indent="-160744" algn="l" defTabSz="642974" rtl="0" eaLnBrk="1" latinLnBrk="0" hangingPunct="1">
        <a:spcBef>
          <a:spcPct val="20000"/>
        </a:spcBef>
        <a:buFont typeface="Arial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7pPr>
      <a:lvl8pPr marL="2411153" indent="-160744" algn="l" defTabSz="642974" rtl="0" eaLnBrk="1" latinLnBrk="0" hangingPunct="1">
        <a:spcBef>
          <a:spcPct val="20000"/>
        </a:spcBef>
        <a:buFont typeface="Arial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8pPr>
      <a:lvl9pPr marL="2732640" indent="-160744" algn="l" defTabSz="642974" rtl="0" eaLnBrk="1" latinLnBrk="0" hangingPunct="1">
        <a:spcBef>
          <a:spcPct val="20000"/>
        </a:spcBef>
        <a:buFont typeface="Arial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487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2974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461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5948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7435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8923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0409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1896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90" userDrawn="1">
          <p15:clr>
            <a:srgbClr val="F26B43"/>
          </p15:clr>
        </p15:guide>
        <p15:guide id="2" pos="7476" userDrawn="1">
          <p15:clr>
            <a:srgbClr val="F26B43"/>
          </p15:clr>
        </p15:guide>
        <p15:guide id="3" pos="203" userDrawn="1">
          <p15:clr>
            <a:srgbClr val="F26B43"/>
          </p15:clr>
        </p15:guide>
        <p15:guide id="4" orient="horz" pos="149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35C01E-D909-40CC-85FF-D38BFFAA44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AU" dirty="0"/>
              <a:t>March 29, 2023</a:t>
            </a:r>
          </a:p>
        </p:txBody>
      </p:sp>
    </p:spTree>
    <p:extLst>
      <p:ext uri="{BB962C8B-B14F-4D97-AF65-F5344CB8AC3E}">
        <p14:creationId xmlns:p14="http://schemas.microsoft.com/office/powerpoint/2010/main" val="209335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</a:t>
            </a:r>
            <a:r>
              <a:rPr lang="en-AU" dirty="0" err="1"/>
              <a:t>Fibery</a:t>
            </a:r>
            <a:r>
              <a:rPr lang="en-AU" dirty="0"/>
              <a:t> Library</a:t>
            </a:r>
            <a:br>
              <a:rPr lang="en-AU" dirty="0"/>
            </a:br>
            <a:r>
              <a:rPr lang="en-AU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Data meets Crafting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321510" y="3924940"/>
            <a:ext cx="7908090" cy="1519166"/>
          </a:xfrm>
        </p:spPr>
        <p:txBody>
          <a:bodyPr>
            <a:normAutofit fontScale="70000" lnSpcReduction="20000"/>
          </a:bodyPr>
          <a:lstStyle/>
          <a:p>
            <a:r>
              <a:rPr lang="en-AU" dirty="0"/>
              <a:t>Samara Cary, Simon Stone, Stephen Krueger, Tara Custer</a:t>
            </a:r>
          </a:p>
          <a:p>
            <a:r>
              <a:rPr lang="en-AU" i="1" dirty="0"/>
              <a:t>Dartmouth Library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BFAC0A-3611-47AD-9FCA-134C1587E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5ABB7-5588-42EF-8D92-0F30E41B78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The Fibery Library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580B98-D3D9-4A36-AB55-82F72DC4C9C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68FDAD1-CDCC-2A07-927E-99CA97B807A2}"/>
              </a:ext>
            </a:extLst>
          </p:cNvPr>
          <p:cNvGrpSpPr/>
          <p:nvPr/>
        </p:nvGrpSpPr>
        <p:grpSpPr>
          <a:xfrm>
            <a:off x="3830152" y="549052"/>
            <a:ext cx="4474949" cy="6124687"/>
            <a:chOff x="3962400" y="535348"/>
            <a:chExt cx="4474949" cy="612468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129E993-69CA-36F8-54A9-C0BA4577C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2400" y="624352"/>
              <a:ext cx="4410958" cy="6035683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5527BE-0B92-ABBD-E251-E98691C18F96}"/>
                </a:ext>
              </a:extLst>
            </p:cNvPr>
            <p:cNvSpPr txBox="1"/>
            <p:nvPr/>
          </p:nvSpPr>
          <p:spPr>
            <a:xfrm rot="16200000">
              <a:off x="5283546" y="3481402"/>
              <a:ext cx="6099858" cy="2077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https://</a:t>
              </a:r>
              <a:r>
                <a:rPr lang="en-US" sz="750" dirty="0" err="1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www.reddit.com</a:t>
              </a:r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/r/</a:t>
              </a:r>
              <a:r>
                <a:rPr lang="en-US" sz="750" dirty="0" err="1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dataisbeautiful</a:t>
              </a:r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/comments/</a:t>
              </a:r>
              <a:r>
                <a:rPr lang="en-US" sz="750" dirty="0" err="1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ixvyfw</a:t>
              </a:r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/</a:t>
              </a:r>
              <a:r>
                <a:rPr lang="en-US" sz="750" dirty="0" err="1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i_finished_my_year_long_temperature_blanket_oc</a:t>
              </a:r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/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3DBE498-6851-17F8-7FAA-861892B31D09}"/>
              </a:ext>
            </a:extLst>
          </p:cNvPr>
          <p:cNvSpPr/>
          <p:nvPr/>
        </p:nvSpPr>
        <p:spPr>
          <a:xfrm>
            <a:off x="304800" y="762000"/>
            <a:ext cx="5029200" cy="533400"/>
          </a:xfrm>
          <a:prstGeom prst="rect">
            <a:avLst/>
          </a:prstGeom>
          <a:solidFill>
            <a:srgbClr val="FFDE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CMeanwhile" panose="02000503020000020004" pitchFamily="2" charset="0"/>
              </a:rPr>
              <a:t>Meanwhile, on the internet: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F934776-B80B-99CF-ADFC-5CAECA93C2C1}"/>
              </a:ext>
            </a:extLst>
          </p:cNvPr>
          <p:cNvCxnSpPr>
            <a:cxnSpLocks/>
          </p:cNvCxnSpPr>
          <p:nvPr/>
        </p:nvCxnSpPr>
        <p:spPr>
          <a:xfrm flipH="1">
            <a:off x="2927960" y="3615889"/>
            <a:ext cx="2064242" cy="270311"/>
          </a:xfrm>
          <a:prstGeom prst="straightConnector1">
            <a:avLst/>
          </a:prstGeom>
          <a:ln w="38100">
            <a:headEnd type="oval"/>
            <a:tailEnd type="non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51FAD0F-93D5-1F56-C9CF-0D95BFB2FA34}"/>
              </a:ext>
            </a:extLst>
          </p:cNvPr>
          <p:cNvCxnSpPr>
            <a:cxnSpLocks/>
          </p:cNvCxnSpPr>
          <p:nvPr/>
        </p:nvCxnSpPr>
        <p:spPr>
          <a:xfrm flipH="1" flipV="1">
            <a:off x="2991952" y="2514600"/>
            <a:ext cx="3307400" cy="914400"/>
          </a:xfrm>
          <a:prstGeom prst="straightConnector1">
            <a:avLst/>
          </a:prstGeom>
          <a:ln w="38100">
            <a:headEnd type="oval"/>
            <a:tailEnd type="non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21883C-0C6B-95EE-7805-2B4E79F9BA5D}"/>
              </a:ext>
            </a:extLst>
          </p:cNvPr>
          <p:cNvCxnSpPr>
            <a:cxnSpLocks/>
          </p:cNvCxnSpPr>
          <p:nvPr/>
        </p:nvCxnSpPr>
        <p:spPr>
          <a:xfrm flipH="1" flipV="1">
            <a:off x="2927960" y="5542214"/>
            <a:ext cx="3522114" cy="157720"/>
          </a:xfrm>
          <a:prstGeom prst="straightConnector1">
            <a:avLst/>
          </a:prstGeom>
          <a:ln w="38100">
            <a:headEnd type="oval"/>
            <a:tailEnd type="non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6E2E49E-2521-5469-CA66-9792F900570B}"/>
              </a:ext>
            </a:extLst>
          </p:cNvPr>
          <p:cNvCxnSpPr>
            <a:cxnSpLocks/>
          </p:cNvCxnSpPr>
          <p:nvPr/>
        </p:nvCxnSpPr>
        <p:spPr>
          <a:xfrm>
            <a:off x="8478352" y="2736021"/>
            <a:ext cx="0" cy="3417313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A74EFF8-C57A-CF6B-34FC-5BFF3EDE0E77}"/>
              </a:ext>
            </a:extLst>
          </p:cNvPr>
          <p:cNvSpPr txBox="1"/>
          <p:nvPr/>
        </p:nvSpPr>
        <p:spPr>
          <a:xfrm>
            <a:off x="8554552" y="2597521"/>
            <a:ext cx="1732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National 2" panose="020B0504030502020203" pitchFamily="34" charset="77"/>
              </a:rPr>
              <a:t>September 21, 2019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9779D9-2284-F951-CC10-1E5B136AA10D}"/>
              </a:ext>
            </a:extLst>
          </p:cNvPr>
          <p:cNvSpPr txBox="1"/>
          <p:nvPr/>
        </p:nvSpPr>
        <p:spPr>
          <a:xfrm>
            <a:off x="8554552" y="5876335"/>
            <a:ext cx="1802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National 2" panose="020B0504030502020203" pitchFamily="34" charset="77"/>
              </a:rPr>
              <a:t>September 20, 2020</a:t>
            </a:r>
          </a:p>
        </p:txBody>
      </p:sp>
      <p:pic>
        <p:nvPicPr>
          <p:cNvPr id="1026" name="Picture 2" descr="Temperature-range-color-assignments-blanket">
            <a:extLst>
              <a:ext uri="{FF2B5EF4-FFF2-40B4-BE49-F238E27FC236}">
                <a16:creationId xmlns:a16="http://schemas.microsoft.com/office/drawing/2014/main" id="{AB423071-7167-E036-DBB8-6EC43F96E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4797" y="1295400"/>
            <a:ext cx="1479791" cy="5473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78C986B-4320-3830-C1F0-B1E72FD5D054}"/>
              </a:ext>
            </a:extLst>
          </p:cNvPr>
          <p:cNvSpPr txBox="1"/>
          <p:nvPr/>
        </p:nvSpPr>
        <p:spPr>
          <a:xfrm>
            <a:off x="9661328" y="1028700"/>
            <a:ext cx="25058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National 2" panose="020B0504030502020203" pitchFamily="34" charset="77"/>
              </a:rPr>
              <a:t>Color to temperature (°F)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8D32BB4-070E-F70C-3BAE-D2E8CF14EE66}"/>
              </a:ext>
            </a:extLst>
          </p:cNvPr>
          <p:cNvSpPr txBox="1"/>
          <p:nvPr/>
        </p:nvSpPr>
        <p:spPr>
          <a:xfrm>
            <a:off x="709994" y="2333854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  <a:latin typeface="National 2" panose="020B0504030502020203" pitchFamily="34" charset="77"/>
              </a:rPr>
              <a:t>Daily low temperature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CC5345-6996-D409-9240-DA84990EAF43}"/>
              </a:ext>
            </a:extLst>
          </p:cNvPr>
          <p:cNvSpPr txBox="1"/>
          <p:nvPr/>
        </p:nvSpPr>
        <p:spPr>
          <a:xfrm>
            <a:off x="628744" y="3755000"/>
            <a:ext cx="22878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  <a:latin typeface="National 2" panose="020B0504030502020203" pitchFamily="34" charset="77"/>
              </a:rPr>
              <a:t>Daily high temperature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293568-E5A4-414E-7EBE-08A46F739D30}"/>
              </a:ext>
            </a:extLst>
          </p:cNvPr>
          <p:cNvSpPr txBox="1"/>
          <p:nvPr/>
        </p:nvSpPr>
        <p:spPr>
          <a:xfrm>
            <a:off x="605725" y="5403714"/>
            <a:ext cx="23108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  <a:latin typeface="National 2" panose="020B0504030502020203" pitchFamily="34" charset="77"/>
              </a:rPr>
              <a:t>Proportion day to night</a:t>
            </a:r>
          </a:p>
        </p:txBody>
      </p:sp>
    </p:spTree>
    <p:extLst>
      <p:ext uri="{BB962C8B-B14F-4D97-AF65-F5344CB8AC3E}">
        <p14:creationId xmlns:p14="http://schemas.microsoft.com/office/powerpoint/2010/main" val="251676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5ABB7-5588-42EF-8D92-0F30E41B78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The Fibery Library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580B98-D3D9-4A36-AB55-82F72DC4C9C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68FDAD1-CDCC-2A07-927E-99CA97B807A2}"/>
              </a:ext>
            </a:extLst>
          </p:cNvPr>
          <p:cNvGrpSpPr/>
          <p:nvPr/>
        </p:nvGrpSpPr>
        <p:grpSpPr>
          <a:xfrm>
            <a:off x="3830152" y="549052"/>
            <a:ext cx="4474949" cy="6124687"/>
            <a:chOff x="3962400" y="535348"/>
            <a:chExt cx="4474949" cy="612468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129E993-69CA-36F8-54A9-C0BA4577C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2400" y="624352"/>
              <a:ext cx="4410958" cy="6035683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5527BE-0B92-ABBD-E251-E98691C18F96}"/>
                </a:ext>
              </a:extLst>
            </p:cNvPr>
            <p:cNvSpPr txBox="1"/>
            <p:nvPr/>
          </p:nvSpPr>
          <p:spPr>
            <a:xfrm rot="16200000">
              <a:off x="5283546" y="3481402"/>
              <a:ext cx="6099858" cy="2077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https://</a:t>
              </a:r>
              <a:r>
                <a:rPr lang="en-US" sz="750" dirty="0" err="1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www.reddit.com</a:t>
              </a:r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/r/</a:t>
              </a:r>
              <a:r>
                <a:rPr lang="en-US" sz="750" dirty="0" err="1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dataisbeautiful</a:t>
              </a:r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/comments/</a:t>
              </a:r>
              <a:r>
                <a:rPr lang="en-US" sz="750" dirty="0" err="1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ixvyfw</a:t>
              </a:r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/</a:t>
              </a:r>
              <a:r>
                <a:rPr lang="en-US" sz="750" dirty="0" err="1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i_finished_my_year_long_temperature_blanket_oc</a:t>
              </a:r>
              <a:r>
                <a:rPr lang="en-US" sz="750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/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3DBE498-6851-17F8-7FAA-861892B31D09}"/>
              </a:ext>
            </a:extLst>
          </p:cNvPr>
          <p:cNvSpPr/>
          <p:nvPr/>
        </p:nvSpPr>
        <p:spPr>
          <a:xfrm>
            <a:off x="304800" y="762000"/>
            <a:ext cx="5029200" cy="533400"/>
          </a:xfrm>
          <a:prstGeom prst="rect">
            <a:avLst/>
          </a:prstGeom>
          <a:solidFill>
            <a:srgbClr val="FFDE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CMeanwhile" panose="02000503020000020004" pitchFamily="2" charset="0"/>
              </a:rPr>
              <a:t>Meanwhile, on the internet: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F934776-B80B-99CF-ADFC-5CAECA93C2C1}"/>
              </a:ext>
            </a:extLst>
          </p:cNvPr>
          <p:cNvCxnSpPr>
            <a:cxnSpLocks/>
          </p:cNvCxnSpPr>
          <p:nvPr/>
        </p:nvCxnSpPr>
        <p:spPr>
          <a:xfrm flipH="1">
            <a:off x="2927960" y="3615889"/>
            <a:ext cx="2064242" cy="270311"/>
          </a:xfrm>
          <a:prstGeom prst="straightConnector1">
            <a:avLst/>
          </a:prstGeom>
          <a:ln w="38100">
            <a:headEnd type="oval"/>
            <a:tailEnd type="non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51FAD0F-93D5-1F56-C9CF-0D95BFB2FA34}"/>
              </a:ext>
            </a:extLst>
          </p:cNvPr>
          <p:cNvCxnSpPr>
            <a:cxnSpLocks/>
          </p:cNvCxnSpPr>
          <p:nvPr/>
        </p:nvCxnSpPr>
        <p:spPr>
          <a:xfrm flipH="1" flipV="1">
            <a:off x="2991952" y="2514600"/>
            <a:ext cx="3307400" cy="914400"/>
          </a:xfrm>
          <a:prstGeom prst="straightConnector1">
            <a:avLst/>
          </a:prstGeom>
          <a:ln w="38100">
            <a:headEnd type="oval"/>
            <a:tailEnd type="non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21883C-0C6B-95EE-7805-2B4E79F9BA5D}"/>
              </a:ext>
            </a:extLst>
          </p:cNvPr>
          <p:cNvCxnSpPr>
            <a:cxnSpLocks/>
          </p:cNvCxnSpPr>
          <p:nvPr/>
        </p:nvCxnSpPr>
        <p:spPr>
          <a:xfrm flipH="1" flipV="1">
            <a:off x="2927960" y="5542214"/>
            <a:ext cx="3522114" cy="157720"/>
          </a:xfrm>
          <a:prstGeom prst="straightConnector1">
            <a:avLst/>
          </a:prstGeom>
          <a:ln w="38100">
            <a:headEnd type="oval"/>
            <a:tailEnd type="non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6E2E49E-2521-5469-CA66-9792F900570B}"/>
              </a:ext>
            </a:extLst>
          </p:cNvPr>
          <p:cNvCxnSpPr>
            <a:cxnSpLocks/>
          </p:cNvCxnSpPr>
          <p:nvPr/>
        </p:nvCxnSpPr>
        <p:spPr>
          <a:xfrm>
            <a:off x="8478352" y="2736021"/>
            <a:ext cx="0" cy="3417313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A74EFF8-C57A-CF6B-34FC-5BFF3EDE0E77}"/>
              </a:ext>
            </a:extLst>
          </p:cNvPr>
          <p:cNvSpPr txBox="1"/>
          <p:nvPr/>
        </p:nvSpPr>
        <p:spPr>
          <a:xfrm>
            <a:off x="8554552" y="2597521"/>
            <a:ext cx="1732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National 2" panose="020B0504030502020203" pitchFamily="34" charset="77"/>
              </a:rPr>
              <a:t>September 21, 2019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9779D9-2284-F951-CC10-1E5B136AA10D}"/>
              </a:ext>
            </a:extLst>
          </p:cNvPr>
          <p:cNvSpPr txBox="1"/>
          <p:nvPr/>
        </p:nvSpPr>
        <p:spPr>
          <a:xfrm>
            <a:off x="8554552" y="5876335"/>
            <a:ext cx="1802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National 2" panose="020B0504030502020203" pitchFamily="34" charset="77"/>
              </a:rPr>
              <a:t>September 20, 2020</a:t>
            </a:r>
          </a:p>
        </p:txBody>
      </p:sp>
      <p:pic>
        <p:nvPicPr>
          <p:cNvPr id="1026" name="Picture 2" descr="Temperature-range-color-assignments-blanket">
            <a:extLst>
              <a:ext uri="{FF2B5EF4-FFF2-40B4-BE49-F238E27FC236}">
                <a16:creationId xmlns:a16="http://schemas.microsoft.com/office/drawing/2014/main" id="{AB423071-7167-E036-DBB8-6EC43F96E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4797" y="1295400"/>
            <a:ext cx="1479791" cy="5473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78C986B-4320-3830-C1F0-B1E72FD5D054}"/>
              </a:ext>
            </a:extLst>
          </p:cNvPr>
          <p:cNvSpPr txBox="1"/>
          <p:nvPr/>
        </p:nvSpPr>
        <p:spPr>
          <a:xfrm>
            <a:off x="9661328" y="1028700"/>
            <a:ext cx="25058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National 2" panose="020B0504030502020203" pitchFamily="34" charset="77"/>
              </a:rPr>
              <a:t>Color to temperature (°F)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8D32BB4-070E-F70C-3BAE-D2E8CF14EE66}"/>
              </a:ext>
            </a:extLst>
          </p:cNvPr>
          <p:cNvSpPr txBox="1"/>
          <p:nvPr/>
        </p:nvSpPr>
        <p:spPr>
          <a:xfrm>
            <a:off x="709994" y="2333854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  <a:latin typeface="National 2" panose="020B0504030502020203" pitchFamily="34" charset="77"/>
              </a:rPr>
              <a:t>Daily low temperature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CC5345-6996-D409-9240-DA84990EAF43}"/>
              </a:ext>
            </a:extLst>
          </p:cNvPr>
          <p:cNvSpPr txBox="1"/>
          <p:nvPr/>
        </p:nvSpPr>
        <p:spPr>
          <a:xfrm>
            <a:off x="628744" y="3755000"/>
            <a:ext cx="22878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  <a:latin typeface="National 2" panose="020B0504030502020203" pitchFamily="34" charset="77"/>
              </a:rPr>
              <a:t>Daily high temperature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293568-E5A4-414E-7EBE-08A46F739D30}"/>
              </a:ext>
            </a:extLst>
          </p:cNvPr>
          <p:cNvSpPr txBox="1"/>
          <p:nvPr/>
        </p:nvSpPr>
        <p:spPr>
          <a:xfrm>
            <a:off x="605725" y="5403714"/>
            <a:ext cx="23108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  <a:latin typeface="National 2" panose="020B0504030502020203" pitchFamily="34" charset="77"/>
              </a:rPr>
              <a:t>Proportion day to night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2C61E7-4ED1-433C-DF06-B2DE89F052A5}"/>
              </a:ext>
            </a:extLst>
          </p:cNvPr>
          <p:cNvSpPr/>
          <p:nvPr/>
        </p:nvSpPr>
        <p:spPr>
          <a:xfrm>
            <a:off x="-228600" y="-152400"/>
            <a:ext cx="12649200" cy="7239000"/>
          </a:xfrm>
          <a:prstGeom prst="rect">
            <a:avLst/>
          </a:prstGeom>
          <a:solidFill>
            <a:schemeClr val="bg1">
              <a:alpha val="8608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1"/>
                </a:solidFill>
                <a:latin typeface="National 2 Medium" panose="020B0504030502020203" pitchFamily="34" charset="77"/>
              </a:rPr>
              <a:t>Very cool! </a:t>
            </a:r>
          </a:p>
          <a:p>
            <a:pPr algn="ctr"/>
            <a:endParaRPr lang="en-US" sz="4000" dirty="0">
              <a:solidFill>
                <a:schemeClr val="accent1"/>
              </a:solidFill>
              <a:latin typeface="National 2 Medium" panose="020B0504030502020203" pitchFamily="34" charset="77"/>
            </a:endParaRPr>
          </a:p>
          <a:p>
            <a:pPr algn="ctr"/>
            <a:r>
              <a:rPr lang="en-US" sz="4000" dirty="0">
                <a:solidFill>
                  <a:schemeClr val="accent1"/>
                </a:solidFill>
                <a:latin typeface="National 2 Medium" panose="020B0504030502020203" pitchFamily="34" charset="77"/>
              </a:rPr>
              <a:t>But needs more library…</a:t>
            </a:r>
          </a:p>
        </p:txBody>
      </p:sp>
    </p:spTree>
    <p:extLst>
      <p:ext uri="{BB962C8B-B14F-4D97-AF65-F5344CB8AC3E}">
        <p14:creationId xmlns:p14="http://schemas.microsoft.com/office/powerpoint/2010/main" val="135790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3301986A-29C3-B229-3477-BD9DE8B1C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 got us thinking…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69E8E4-CD64-79BA-DD89-32B0DDED79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The Fibery Library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95F3D9-BD63-AFF5-0BFC-528B29BF303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83D7463-B5E0-88B0-467D-A0E5944517BF}"/>
              </a:ext>
            </a:extLst>
          </p:cNvPr>
          <p:cNvGrpSpPr/>
          <p:nvPr/>
        </p:nvGrpSpPr>
        <p:grpSpPr>
          <a:xfrm>
            <a:off x="2000907" y="2879562"/>
            <a:ext cx="8190186" cy="3326988"/>
            <a:chOff x="2971800" y="3607212"/>
            <a:chExt cx="6626772" cy="256498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2D836CD-9F3F-8C69-72EC-DC06ACBC31B7}"/>
                </a:ext>
              </a:extLst>
            </p:cNvPr>
            <p:cNvGrpSpPr/>
            <p:nvPr/>
          </p:nvGrpSpPr>
          <p:grpSpPr>
            <a:xfrm>
              <a:off x="2971800" y="3607212"/>
              <a:ext cx="6626772" cy="2133188"/>
              <a:chOff x="2971800" y="3607212"/>
              <a:chExt cx="6626772" cy="2133188"/>
            </a:xfrm>
          </p:grpSpPr>
          <p:pic>
            <p:nvPicPr>
              <p:cNvPr id="9" name="Picture 8" descr="A picture containing cat, mammal, domestic cat, white&#10;&#10;Description automatically generated">
                <a:extLst>
                  <a:ext uri="{FF2B5EF4-FFF2-40B4-BE49-F238E27FC236}">
                    <a16:creationId xmlns:a16="http://schemas.microsoft.com/office/drawing/2014/main" id="{B61DC8EE-0672-FF1B-E411-FCF56BC1A7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14800" y="3607212"/>
                <a:ext cx="3215544" cy="2133188"/>
              </a:xfrm>
              <a:prstGeom prst="rect">
                <a:avLst/>
              </a:prstGeom>
            </p:spPr>
          </p:pic>
          <p:pic>
            <p:nvPicPr>
              <p:cNvPr id="7" name="Picture 6" descr="A cat with yellow eyes&#10;&#10;Description automatically generated with medium confidence">
                <a:extLst>
                  <a:ext uri="{FF2B5EF4-FFF2-40B4-BE49-F238E27FC236}">
                    <a16:creationId xmlns:a16="http://schemas.microsoft.com/office/drawing/2014/main" id="{20C4E260-CCB5-D161-97C6-8FFBC00E02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04763" y="3644117"/>
                <a:ext cx="3995678" cy="2096283"/>
              </a:xfrm>
              <a:prstGeom prst="rect">
                <a:avLst/>
              </a:prstGeom>
            </p:spPr>
          </p:pic>
          <p:pic>
            <p:nvPicPr>
              <p:cNvPr id="11" name="Picture 10" descr="A cat with green eyes&#10;&#10;Description automatically generated with medium confidence">
                <a:extLst>
                  <a:ext uri="{FF2B5EF4-FFF2-40B4-BE49-F238E27FC236}">
                    <a16:creationId xmlns:a16="http://schemas.microsoft.com/office/drawing/2014/main" id="{C04788B6-117A-2055-5A9C-B726AB698E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02602" y="3790538"/>
                <a:ext cx="2595970" cy="1949862"/>
              </a:xfrm>
              <a:prstGeom prst="rect">
                <a:avLst/>
              </a:prstGeom>
            </p:spPr>
          </p:pic>
          <p:pic>
            <p:nvPicPr>
              <p:cNvPr id="13" name="Picture 12" descr="A picture containing cat, mammal, domestic cat, indoor&#10;&#10;Description automatically generated">
                <a:extLst>
                  <a:ext uri="{FF2B5EF4-FFF2-40B4-BE49-F238E27FC236}">
                    <a16:creationId xmlns:a16="http://schemas.microsoft.com/office/drawing/2014/main" id="{18A32552-C2B7-D8F4-D175-0BE7BE93A3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71800" y="3733800"/>
                <a:ext cx="3810000" cy="2006600"/>
              </a:xfrm>
              <a:prstGeom prst="rect">
                <a:avLst/>
              </a:prstGeom>
            </p:spPr>
          </p:pic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609B17-8E75-81BB-8F56-D8AF847E72BD}"/>
                </a:ext>
              </a:extLst>
            </p:cNvPr>
            <p:cNvSpPr txBox="1"/>
            <p:nvPr/>
          </p:nvSpPr>
          <p:spPr>
            <a:xfrm>
              <a:off x="5041095" y="5750097"/>
              <a:ext cx="2488182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National 2" panose="020B0504030502020203" pitchFamily="34" charset="77"/>
                </a:rPr>
                <a:t>(scene re-enacted)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550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18D359ED-81E1-4152-B5FF-BC60446F6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Thank you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3A763-8648-4E79-A29B-28D21C771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/>
              <a:t>The Fibery Library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61673-B619-48AC-86E7-428A4A84E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85817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artmouth">
  <a:themeElements>
    <a:clrScheme name="Custom 4">
      <a:dk1>
        <a:srgbClr val="000000"/>
      </a:dk1>
      <a:lt1>
        <a:srgbClr val="FFFFFF"/>
      </a:lt1>
      <a:dk2>
        <a:srgbClr val="797979"/>
      </a:dk2>
      <a:lt2>
        <a:srgbClr val="D9D9D9"/>
      </a:lt2>
      <a:accent1>
        <a:srgbClr val="00693E"/>
      </a:accent1>
      <a:accent2>
        <a:srgbClr val="12312B"/>
      </a:accent2>
      <a:accent3>
        <a:srgbClr val="C3DD88"/>
      </a:accent3>
      <a:accent4>
        <a:srgbClr val="6EAA8D"/>
      </a:accent4>
      <a:accent5>
        <a:srgbClr val="797979"/>
      </a:accent5>
      <a:accent6>
        <a:srgbClr val="EBF3EF"/>
      </a:accent6>
      <a:hlink>
        <a:srgbClr val="00693E"/>
      </a:hlink>
      <a:folHlink>
        <a:srgbClr val="12312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9BDFE68F-32AD-624C-A23D-A8B43BC3826E}" vid="{B888FB7D-3126-4C4C-9BB5-7BAF71B92B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Dartmouth</Template>
  <TotalTime>67</TotalTime>
  <Words>186</Words>
  <Application>Microsoft Macintosh PowerPoint</Application>
  <PresentationFormat>Widescreen</PresentationFormat>
  <Paragraphs>37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CCMeanwhile</vt:lpstr>
      <vt:lpstr>National 2</vt:lpstr>
      <vt:lpstr>National 2 Medium</vt:lpstr>
      <vt:lpstr>Dartmouth</vt:lpstr>
      <vt:lpstr>PowerPoint Presentation</vt:lpstr>
      <vt:lpstr>The Fibery Library Data meets Crafting</vt:lpstr>
      <vt:lpstr>PowerPoint Presentation</vt:lpstr>
      <vt:lpstr>PowerPoint Presentation</vt:lpstr>
      <vt:lpstr>That got us thinking…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Simon Stone</dc:creator>
  <cp:keywords/>
  <dc:description/>
  <cp:lastModifiedBy>Simon Stone</cp:lastModifiedBy>
  <cp:revision>12</cp:revision>
  <cp:lastPrinted>2018-02-22T17:02:12Z</cp:lastPrinted>
  <dcterms:created xsi:type="dcterms:W3CDTF">2023-03-23T17:53:54Z</dcterms:created>
  <dcterms:modified xsi:type="dcterms:W3CDTF">2023-03-23T19:02:18Z</dcterms:modified>
  <cp:category/>
</cp:coreProperties>
</file>

<file path=docProps/thumbnail.jpeg>
</file>